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ontserrat Classic" panose="020B0604020202020204" charset="0"/>
      <p:regular r:id="rId16"/>
    </p:embeddedFont>
    <p:embeddedFont>
      <p:font typeface="Poppins Bold" panose="020B0604020202020204" charset="0"/>
      <p:regular r:id="rId17"/>
    </p:embeddedFont>
    <p:embeddedFont>
      <p:font typeface="Questrial" panose="020B0604020202020204" charset="0"/>
      <p:regular r:id="rId18"/>
    </p:embeddedFont>
    <p:embeddedFont>
      <p:font typeface="TT Chocolates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66" d="100"/>
          <a:sy n="66" d="100"/>
        </p:scale>
        <p:origin x="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11642">
            <a:off x="11120480" y="1055557"/>
            <a:ext cx="10443683" cy="8487866"/>
          </a:xfrm>
          <a:custGeom>
            <a:avLst/>
            <a:gdLst/>
            <a:ahLst/>
            <a:cxnLst/>
            <a:rect l="l" t="t" r="r" b="b"/>
            <a:pathLst>
              <a:path w="10443683" h="8487866">
                <a:moveTo>
                  <a:pt x="0" y="0"/>
                </a:moveTo>
                <a:lnTo>
                  <a:pt x="10443683" y="0"/>
                </a:lnTo>
                <a:lnTo>
                  <a:pt x="10443683" y="8487866"/>
                </a:lnTo>
                <a:lnTo>
                  <a:pt x="0" y="848786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3" name="Freeform 3"/>
          <p:cNvSpPr/>
          <p:nvPr/>
        </p:nvSpPr>
        <p:spPr>
          <a:xfrm>
            <a:off x="4318441" y="9258300"/>
            <a:ext cx="9727319" cy="3106962"/>
          </a:xfrm>
          <a:custGeom>
            <a:avLst/>
            <a:gdLst/>
            <a:ahLst/>
            <a:cxnLst/>
            <a:rect l="l" t="t" r="r" b="b"/>
            <a:pathLst>
              <a:path w="9727319" h="3106962">
                <a:moveTo>
                  <a:pt x="0" y="0"/>
                </a:moveTo>
                <a:lnTo>
                  <a:pt x="9727318" y="0"/>
                </a:lnTo>
                <a:lnTo>
                  <a:pt x="9727318" y="3106962"/>
                </a:lnTo>
                <a:lnTo>
                  <a:pt x="0" y="3106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34589" y="863981"/>
            <a:ext cx="6056638" cy="329438"/>
          </a:xfrm>
          <a:prstGeom prst="rect">
            <a:avLst/>
          </a:prstGeom>
        </p:spPr>
        <p:txBody>
          <a:bodyPr lIns="0" tIns="0" rIns="0" bIns="0" rtlCol="0" anchor="t">
            <a:spAutoFit/>
          </a:bodyPr>
          <a:lstStyle/>
          <a:p>
            <a:pPr marL="0" lvl="0" indent="0">
              <a:lnSpc>
                <a:spcPts val="2595"/>
              </a:lnSpc>
            </a:pPr>
            <a:r>
              <a:rPr lang="en-US" sz="2199">
                <a:solidFill>
                  <a:srgbClr val="231076"/>
                </a:solidFill>
                <a:latin typeface="TT Chocolates Bold"/>
              </a:rPr>
              <a:t>UNIVERSITY OF BASRAH / COLLEGE OF SCIENCE  </a:t>
            </a:r>
          </a:p>
        </p:txBody>
      </p:sp>
      <p:sp>
        <p:nvSpPr>
          <p:cNvPr id="5" name="TextBox 5"/>
          <p:cNvSpPr txBox="1"/>
          <p:nvPr/>
        </p:nvSpPr>
        <p:spPr>
          <a:xfrm>
            <a:off x="1116661" y="2490192"/>
            <a:ext cx="1505396" cy="441325"/>
          </a:xfrm>
          <a:prstGeom prst="rect">
            <a:avLst/>
          </a:prstGeom>
        </p:spPr>
        <p:txBody>
          <a:bodyPr lIns="0" tIns="0" rIns="0" bIns="0" rtlCol="0" anchor="t">
            <a:spAutoFit/>
          </a:bodyPr>
          <a:lstStyle/>
          <a:p>
            <a:pPr algn="ctr">
              <a:lnSpc>
                <a:spcPts val="3499"/>
              </a:lnSpc>
              <a:spcBef>
                <a:spcPct val="0"/>
              </a:spcBef>
            </a:pPr>
            <a:r>
              <a:rPr lang="en-US" sz="2499" dirty="0">
                <a:solidFill>
                  <a:srgbClr val="000000"/>
                </a:solidFill>
                <a:latin typeface="Poppins Bold"/>
              </a:rPr>
              <a:t>lecture  8</a:t>
            </a:r>
          </a:p>
        </p:txBody>
      </p:sp>
      <p:sp>
        <p:nvSpPr>
          <p:cNvPr id="6" name="TextBox 6"/>
          <p:cNvSpPr txBox="1"/>
          <p:nvPr/>
        </p:nvSpPr>
        <p:spPr>
          <a:xfrm>
            <a:off x="733940" y="4446130"/>
            <a:ext cx="8319433" cy="2149780"/>
          </a:xfrm>
          <a:prstGeom prst="rect">
            <a:avLst/>
          </a:prstGeom>
        </p:spPr>
        <p:txBody>
          <a:bodyPr lIns="0" tIns="0" rIns="0" bIns="0" rtlCol="0" anchor="t">
            <a:spAutoFit/>
          </a:bodyPr>
          <a:lstStyle/>
          <a:p>
            <a:pPr>
              <a:lnSpc>
                <a:spcPts val="8120"/>
              </a:lnSpc>
            </a:pPr>
            <a:r>
              <a:rPr lang="en-US" sz="7123">
                <a:solidFill>
                  <a:srgbClr val="000000"/>
                </a:solidFill>
                <a:latin typeface="Poppins Bold"/>
              </a:rPr>
              <a:t> Food spoilage </a:t>
            </a:r>
          </a:p>
          <a:p>
            <a:pPr>
              <a:lnSpc>
                <a:spcPts val="8120"/>
              </a:lnSpc>
            </a:pPr>
            <a:endParaRPr lang="en-US" sz="7123">
              <a:solidFill>
                <a:srgbClr val="000000"/>
              </a:solidFill>
              <a:latin typeface="Poppins Bold"/>
            </a:endParaRPr>
          </a:p>
        </p:txBody>
      </p:sp>
      <p:grpSp>
        <p:nvGrpSpPr>
          <p:cNvPr id="7" name="Group 7"/>
          <p:cNvGrpSpPr/>
          <p:nvPr/>
        </p:nvGrpSpPr>
        <p:grpSpPr>
          <a:xfrm>
            <a:off x="330841" y="6484980"/>
            <a:ext cx="7562738" cy="912585"/>
            <a:chOff x="0" y="0"/>
            <a:chExt cx="2127817" cy="256761"/>
          </a:xfrm>
        </p:grpSpPr>
        <p:sp>
          <p:nvSpPr>
            <p:cNvPr id="8" name="Freeform 8"/>
            <p:cNvSpPr/>
            <p:nvPr/>
          </p:nvSpPr>
          <p:spPr>
            <a:xfrm>
              <a:off x="0" y="0"/>
              <a:ext cx="2127817" cy="256761"/>
            </a:xfrm>
            <a:custGeom>
              <a:avLst/>
              <a:gdLst/>
              <a:ahLst/>
              <a:cxnLst/>
              <a:rect l="l" t="t" r="r" b="b"/>
              <a:pathLst>
                <a:path w="2127817" h="256761">
                  <a:moveTo>
                    <a:pt x="0" y="0"/>
                  </a:moveTo>
                  <a:lnTo>
                    <a:pt x="2127817" y="0"/>
                  </a:lnTo>
                  <a:lnTo>
                    <a:pt x="2127817" y="256761"/>
                  </a:lnTo>
                  <a:lnTo>
                    <a:pt x="0" y="256761"/>
                  </a:lnTo>
                  <a:close/>
                </a:path>
              </a:pathLst>
            </a:custGeom>
            <a:solidFill>
              <a:srgbClr val="F8F5FF"/>
            </a:solidFill>
            <a:ln w="9525" cap="sq">
              <a:solidFill>
                <a:srgbClr val="231076"/>
              </a:solidFill>
              <a:prstDash val="solid"/>
              <a:miter/>
            </a:ln>
          </p:spPr>
        </p:sp>
        <p:sp>
          <p:nvSpPr>
            <p:cNvPr id="9" name="TextBox 9"/>
            <p:cNvSpPr txBox="1"/>
            <p:nvPr/>
          </p:nvSpPr>
          <p:spPr>
            <a:xfrm>
              <a:off x="0" y="-19050"/>
              <a:ext cx="2127817" cy="275811"/>
            </a:xfrm>
            <a:prstGeom prst="rect">
              <a:avLst/>
            </a:prstGeom>
          </p:spPr>
          <p:txBody>
            <a:bodyPr lIns="34560" tIns="34560" rIns="34560" bIns="34560" rtlCol="0" anchor="ctr"/>
            <a:lstStyle/>
            <a:p>
              <a:pPr algn="ctr">
                <a:lnSpc>
                  <a:spcPts val="3357"/>
                </a:lnSpc>
              </a:pPr>
              <a:r>
                <a:rPr lang="en-US" sz="2752">
                  <a:solidFill>
                    <a:srgbClr val="0E0340"/>
                  </a:solidFill>
                  <a:latin typeface="Questrial"/>
                </a:rPr>
                <a:t>Department of Pathological Analyses</a:t>
              </a:r>
            </a:p>
          </p:txBody>
        </p:sp>
      </p:grpSp>
      <p:grpSp>
        <p:nvGrpSpPr>
          <p:cNvPr id="10" name="Group 10"/>
          <p:cNvGrpSpPr/>
          <p:nvPr/>
        </p:nvGrpSpPr>
        <p:grpSpPr>
          <a:xfrm>
            <a:off x="534589" y="8148623"/>
            <a:ext cx="6358478" cy="999286"/>
            <a:chOff x="0" y="0"/>
            <a:chExt cx="1674661" cy="263186"/>
          </a:xfrm>
        </p:grpSpPr>
        <p:sp>
          <p:nvSpPr>
            <p:cNvPr id="11" name="Freeform 11"/>
            <p:cNvSpPr/>
            <p:nvPr/>
          </p:nvSpPr>
          <p:spPr>
            <a:xfrm>
              <a:off x="0" y="0"/>
              <a:ext cx="1674661" cy="263186"/>
            </a:xfrm>
            <a:custGeom>
              <a:avLst/>
              <a:gdLst/>
              <a:ahLst/>
              <a:cxnLst/>
              <a:rect l="l" t="t" r="r" b="b"/>
              <a:pathLst>
                <a:path w="1674661" h="263186">
                  <a:moveTo>
                    <a:pt x="0" y="0"/>
                  </a:moveTo>
                  <a:lnTo>
                    <a:pt x="1674661" y="0"/>
                  </a:lnTo>
                  <a:lnTo>
                    <a:pt x="1674661" y="263186"/>
                  </a:lnTo>
                  <a:lnTo>
                    <a:pt x="0" y="263186"/>
                  </a:lnTo>
                  <a:close/>
                </a:path>
              </a:pathLst>
            </a:custGeom>
            <a:solidFill>
              <a:srgbClr val="FBFBF9"/>
            </a:solidFill>
          </p:spPr>
        </p:sp>
        <p:sp>
          <p:nvSpPr>
            <p:cNvPr id="12" name="TextBox 12"/>
            <p:cNvSpPr txBox="1"/>
            <p:nvPr/>
          </p:nvSpPr>
          <p:spPr>
            <a:xfrm>
              <a:off x="0" y="0"/>
              <a:ext cx="1674661" cy="263186"/>
            </a:xfrm>
            <a:prstGeom prst="rect">
              <a:avLst/>
            </a:prstGeom>
          </p:spPr>
          <p:txBody>
            <a:bodyPr lIns="165100" tIns="165100" rIns="165100" bIns="165100" rtlCol="0" anchor="ctr"/>
            <a:lstStyle/>
            <a:p>
              <a:pPr algn="ctr">
                <a:lnSpc>
                  <a:spcPts val="2595"/>
                </a:lnSpc>
              </a:pPr>
              <a:r>
                <a:rPr lang="en-US" sz="2199">
                  <a:solidFill>
                    <a:srgbClr val="000000"/>
                  </a:solidFill>
                  <a:latin typeface="TT Chocolates Bold"/>
                </a:rPr>
                <a:t>Presented by Prof.Dr. Saad S. Mahdi Al-amara</a:t>
              </a:r>
              <a:r>
                <a:rPr lang="en-US" sz="2199">
                  <a:solidFill>
                    <a:srgbClr val="FFFFFF"/>
                  </a:solidFill>
                  <a:latin typeface="TT Chocolates Bold"/>
                </a:rPr>
                <a:t>di Al-Amara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99780" y="1269521"/>
            <a:ext cx="17268043" cy="8728074"/>
          </a:xfrm>
          <a:prstGeom prst="rect">
            <a:avLst/>
          </a:prstGeom>
        </p:spPr>
        <p:txBody>
          <a:bodyPr lIns="0" tIns="0" rIns="0" bIns="0" rtlCol="0" anchor="t">
            <a:spAutoFit/>
          </a:bodyPr>
          <a:lstStyle/>
          <a:p>
            <a:pPr>
              <a:lnSpc>
                <a:spcPts val="3360"/>
              </a:lnSpc>
            </a:pPr>
            <a:endParaRPr/>
          </a:p>
          <a:p>
            <a:pPr marL="734059" lvl="1" indent="-367030">
              <a:lnSpc>
                <a:spcPts val="5439"/>
              </a:lnSpc>
              <a:buFont typeface="Arial"/>
              <a:buChar char="•"/>
            </a:pPr>
            <a:r>
              <a:rPr lang="en-US" sz="3399">
                <a:solidFill>
                  <a:srgbClr val="000000"/>
                </a:solidFill>
                <a:latin typeface="Montserrat Classic"/>
              </a:rPr>
              <a:t>Pickling involves the growth of unwanted bacterial genera from soil or water, such as Aerobacter, Pseudomonas, Bacillus, and Flavobacterium, which can cause gas production and low salt levels. </a:t>
            </a:r>
          </a:p>
          <a:p>
            <a:pPr>
              <a:lnSpc>
                <a:spcPts val="2720"/>
              </a:lnSpc>
            </a:pPr>
            <a:endParaRPr lang="en-US" sz="3399">
              <a:solidFill>
                <a:srgbClr val="000000"/>
              </a:solidFill>
              <a:latin typeface="Montserrat Classic"/>
            </a:endParaRPr>
          </a:p>
          <a:p>
            <a:pPr marL="734059" lvl="1" indent="-367030">
              <a:lnSpc>
                <a:spcPts val="5439"/>
              </a:lnSpc>
              <a:buFont typeface="Arial"/>
              <a:buChar char="•"/>
            </a:pPr>
            <a:r>
              <a:rPr lang="en-US" sz="3399">
                <a:solidFill>
                  <a:srgbClr val="000000"/>
                </a:solidFill>
                <a:latin typeface="Montserrat Classic"/>
              </a:rPr>
              <a:t>After fermentation, the most important process is lactic fermentation, characterized by increased lactic acid, acetic acid, ethanol, and carbon dioxide. Acidophilic bacteria, like Lactobacillus brevis and L. plantarum,</a:t>
            </a:r>
          </a:p>
          <a:p>
            <a:pPr>
              <a:lnSpc>
                <a:spcPts val="3840"/>
              </a:lnSpc>
            </a:pPr>
            <a:endParaRPr lang="en-US" sz="3399">
              <a:solidFill>
                <a:srgbClr val="000000"/>
              </a:solidFill>
              <a:latin typeface="Montserrat Classic"/>
            </a:endParaRPr>
          </a:p>
          <a:p>
            <a:pPr marL="734059" lvl="1" indent="-367030">
              <a:lnSpc>
                <a:spcPts val="5439"/>
              </a:lnSpc>
              <a:buFont typeface="Arial"/>
              <a:buChar char="•"/>
            </a:pPr>
            <a:r>
              <a:rPr lang="en-US" sz="3399">
                <a:solidFill>
                  <a:srgbClr val="000000"/>
                </a:solidFill>
                <a:latin typeface="Montserrat Classic"/>
              </a:rPr>
              <a:t> tolerate high salinity and protect pickles from spoilage. However, oxidizing molds like Debaryomyces and Candida can oxidize lactic acid, creating conditions for putrefactive bacteria growth. Fermented yeasts also contribute to gas production, leading to pickles flooding.</a:t>
            </a:r>
          </a:p>
          <a:p>
            <a:pPr>
              <a:lnSpc>
                <a:spcPts val="5439"/>
              </a:lnSpc>
            </a:pPr>
            <a:endParaRPr lang="en-US" sz="3399">
              <a:solidFill>
                <a:srgbClr val="000000"/>
              </a:solidFill>
              <a:latin typeface="Montserrat Classic"/>
            </a:endParaRPr>
          </a:p>
        </p:txBody>
      </p:sp>
      <p:sp>
        <p:nvSpPr>
          <p:cNvPr id="6" name="TextBox 6"/>
          <p:cNvSpPr txBox="1"/>
          <p:nvPr/>
        </p:nvSpPr>
        <p:spPr>
          <a:xfrm>
            <a:off x="560044" y="501913"/>
            <a:ext cx="11203451" cy="1332230"/>
          </a:xfrm>
          <a:prstGeom prst="rect">
            <a:avLst/>
          </a:prstGeom>
        </p:spPr>
        <p:txBody>
          <a:bodyPr lIns="0" tIns="0" rIns="0" bIns="0" rtlCol="0" anchor="t">
            <a:spAutoFit/>
          </a:bodyPr>
          <a:lstStyle/>
          <a:p>
            <a:pPr algn="ctr">
              <a:lnSpc>
                <a:spcPts val="5439"/>
              </a:lnSpc>
            </a:pPr>
            <a:r>
              <a:rPr lang="en-US" sz="3399">
                <a:solidFill>
                  <a:srgbClr val="FF3131"/>
                </a:solidFill>
                <a:latin typeface="Montserrat Classic"/>
              </a:rPr>
              <a:t>Spoilage of pickled fruit and vegetables</a:t>
            </a:r>
          </a:p>
          <a:p>
            <a:pPr algn="ctr">
              <a:lnSpc>
                <a:spcPts val="5439"/>
              </a:lnSpc>
              <a:spcBef>
                <a:spcPct val="0"/>
              </a:spcBef>
            </a:pPr>
            <a:endParaRPr lang="en-US" sz="3399">
              <a:solidFill>
                <a:srgbClr val="FF3131"/>
              </a:solidFill>
              <a:latin typeface="Montserrat Class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35808" y="1834383"/>
            <a:ext cx="17783872" cy="8133080"/>
          </a:xfrm>
          <a:prstGeom prst="rect">
            <a:avLst/>
          </a:prstGeom>
        </p:spPr>
        <p:txBody>
          <a:bodyPr lIns="0" tIns="0" rIns="0" bIns="0" rtlCol="0" anchor="t">
            <a:spAutoFit/>
          </a:bodyPr>
          <a:lstStyle/>
          <a:p>
            <a:pPr marL="734061" lvl="1" indent="-367031">
              <a:lnSpc>
                <a:spcPts val="5440"/>
              </a:lnSpc>
              <a:buFont typeface="Arial"/>
              <a:buChar char="•"/>
            </a:pPr>
            <a:r>
              <a:rPr lang="en-US" sz="3400">
                <a:solidFill>
                  <a:srgbClr val="000000"/>
                </a:solidFill>
                <a:latin typeface="Montserrat Classic"/>
              </a:rPr>
              <a:t> Milk fat may be decomposed by various bacteria, yeasts and molds.</a:t>
            </a:r>
          </a:p>
          <a:p>
            <a:pPr>
              <a:lnSpc>
                <a:spcPts val="3680"/>
              </a:lnSpc>
            </a:pPr>
            <a:endParaRPr lang="en-US" sz="3400">
              <a:solidFill>
                <a:srgbClr val="000000"/>
              </a:solidFill>
              <a:latin typeface="Montserrat Classic"/>
            </a:endParaRPr>
          </a:p>
          <a:p>
            <a:pPr>
              <a:lnSpc>
                <a:spcPts val="5440"/>
              </a:lnSpc>
            </a:pPr>
            <a:r>
              <a:rPr lang="en-US" sz="3400">
                <a:solidFill>
                  <a:srgbClr val="000000"/>
                </a:solidFill>
                <a:latin typeface="Montserrat Classic"/>
              </a:rPr>
              <a:t> A) Oxidation of the unsaturated fatty acids. - yields aldehydes, ketones and   acids and results in tallow odors and tastes.</a:t>
            </a:r>
          </a:p>
          <a:p>
            <a:pPr>
              <a:lnSpc>
                <a:spcPts val="2400"/>
              </a:lnSpc>
            </a:pPr>
            <a:endParaRPr lang="en-US" sz="3400">
              <a:solidFill>
                <a:srgbClr val="000000"/>
              </a:solidFill>
              <a:latin typeface="Montserrat Classic"/>
            </a:endParaRPr>
          </a:p>
          <a:p>
            <a:pPr>
              <a:lnSpc>
                <a:spcPts val="5440"/>
              </a:lnSpc>
            </a:pPr>
            <a:r>
              <a:rPr lang="en-US" sz="3400">
                <a:solidFill>
                  <a:srgbClr val="000000"/>
                </a:solidFill>
                <a:latin typeface="Montserrat Classic"/>
              </a:rPr>
              <a:t> B) Hydrolysis of the butterfat to fatty acids and glycerol by the enzyme lipase.</a:t>
            </a:r>
          </a:p>
          <a:p>
            <a:pPr>
              <a:lnSpc>
                <a:spcPts val="1440"/>
              </a:lnSpc>
            </a:pPr>
            <a:endParaRPr lang="en-US" sz="3400">
              <a:solidFill>
                <a:srgbClr val="000000"/>
              </a:solidFill>
              <a:latin typeface="Montserrat Classic"/>
            </a:endParaRPr>
          </a:p>
          <a:p>
            <a:pPr>
              <a:lnSpc>
                <a:spcPts val="5440"/>
              </a:lnSpc>
            </a:pPr>
            <a:r>
              <a:rPr lang="en-US" sz="3400">
                <a:solidFill>
                  <a:srgbClr val="000000"/>
                </a:solidFill>
                <a:latin typeface="Montserrat Classic"/>
              </a:rPr>
              <a:t> C) Combined oxidation and hydrolysis to produce rancidity. </a:t>
            </a:r>
          </a:p>
          <a:p>
            <a:pPr>
              <a:lnSpc>
                <a:spcPts val="2880"/>
              </a:lnSpc>
            </a:pPr>
            <a:endParaRPr lang="en-US" sz="3400">
              <a:solidFill>
                <a:srgbClr val="000000"/>
              </a:solidFill>
              <a:latin typeface="Montserrat Classic"/>
            </a:endParaRPr>
          </a:p>
          <a:p>
            <a:pPr marL="734061" lvl="1" indent="-367031">
              <a:lnSpc>
                <a:spcPts val="5440"/>
              </a:lnSpc>
              <a:buFont typeface="Arial"/>
              <a:buChar char="•"/>
            </a:pPr>
            <a:r>
              <a:rPr lang="en-US" sz="3400">
                <a:solidFill>
                  <a:srgbClr val="000000"/>
                </a:solidFill>
                <a:latin typeface="Montserrat Classic"/>
              </a:rPr>
              <a:t>Species of lipase forming bacteria are found in many of the bacterial genera e.g., Pseudomonas, Proteus, Alcaligens, Bacillus, Micrococcus, Clostridium and many others. • Pseudomonas fragi and Staphylococcus aureus produce fairly heat-resistant lipases which may survive pasteurization if present in the raw milk. </a:t>
            </a:r>
          </a:p>
        </p:txBody>
      </p:sp>
      <p:sp>
        <p:nvSpPr>
          <p:cNvPr id="6" name="TextBox 6"/>
          <p:cNvSpPr txBox="1"/>
          <p:nvPr/>
        </p:nvSpPr>
        <p:spPr>
          <a:xfrm>
            <a:off x="235808" y="873719"/>
            <a:ext cx="11300937" cy="2045153"/>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Changes in Milk fat</a:t>
            </a:r>
          </a:p>
          <a:p>
            <a:pPr algn="ctr">
              <a:lnSpc>
                <a:spcPts val="5531"/>
              </a:lnSpc>
            </a:pPr>
            <a:endParaRPr lang="en-US" sz="3457">
              <a:solidFill>
                <a:srgbClr val="FF3131"/>
              </a:solidFill>
              <a:latin typeface="Montserrat Classic"/>
            </a:endParaRPr>
          </a:p>
          <a:p>
            <a:pPr algn="ctr">
              <a:lnSpc>
                <a:spcPts val="5439"/>
              </a:lnSpc>
              <a:spcBef>
                <a:spcPct val="0"/>
              </a:spcBef>
            </a:pPr>
            <a:endParaRPr lang="en-US" sz="3457">
              <a:solidFill>
                <a:srgbClr val="FF3131"/>
              </a:solidFill>
              <a:latin typeface="Montserrat Class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14518" y="1787153"/>
            <a:ext cx="17268043" cy="13322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Pseudomonas fluorescens and Alcaligenes viscolactis. • Production of ammonia from organic acids and urea results in alkali formation. </a:t>
            </a:r>
          </a:p>
        </p:txBody>
      </p:sp>
      <p:sp>
        <p:nvSpPr>
          <p:cNvPr id="6" name="TextBox 6"/>
          <p:cNvSpPr txBox="1"/>
          <p:nvPr/>
        </p:nvSpPr>
        <p:spPr>
          <a:xfrm>
            <a:off x="648471" y="613704"/>
            <a:ext cx="5803667" cy="2045153"/>
          </a:xfrm>
          <a:prstGeom prst="rect">
            <a:avLst/>
          </a:prstGeom>
        </p:spPr>
        <p:txBody>
          <a:bodyPr lIns="0" tIns="0" rIns="0" bIns="0" rtlCol="0" anchor="t">
            <a:spAutoFit/>
          </a:bodyPr>
          <a:lstStyle/>
          <a:p>
            <a:pPr algn="ctr">
              <a:lnSpc>
                <a:spcPts val="5531"/>
              </a:lnSpc>
            </a:pPr>
            <a:r>
              <a:rPr lang="en-US" sz="3457">
                <a:solidFill>
                  <a:srgbClr val="FF3131"/>
                </a:solidFill>
                <a:latin typeface="Montserrat Classic"/>
              </a:rPr>
              <a:t>Alkali production </a:t>
            </a:r>
          </a:p>
          <a:p>
            <a:pPr algn="ctr">
              <a:lnSpc>
                <a:spcPts val="5531"/>
              </a:lnSpc>
            </a:pPr>
            <a:endParaRPr lang="en-US" sz="3457">
              <a:solidFill>
                <a:srgbClr val="FF3131"/>
              </a:solidFill>
              <a:latin typeface="Montserrat Classic"/>
            </a:endParaRPr>
          </a:p>
          <a:p>
            <a:pPr algn="ctr">
              <a:lnSpc>
                <a:spcPts val="5439"/>
              </a:lnSpc>
              <a:spcBef>
                <a:spcPct val="0"/>
              </a:spcBef>
            </a:pPr>
            <a:endParaRPr lang="en-US" sz="3457">
              <a:solidFill>
                <a:srgbClr val="FF3131"/>
              </a:solidFill>
              <a:latin typeface="Montserrat Classic"/>
            </a:endParaRPr>
          </a:p>
        </p:txBody>
      </p:sp>
      <p:sp>
        <p:nvSpPr>
          <p:cNvPr id="7" name="TextBox 7"/>
          <p:cNvSpPr txBox="1"/>
          <p:nvPr/>
        </p:nvSpPr>
        <p:spPr>
          <a:xfrm>
            <a:off x="132642" y="3231478"/>
            <a:ext cx="5567860"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Flavor changes </a:t>
            </a:r>
          </a:p>
        </p:txBody>
      </p:sp>
      <p:sp>
        <p:nvSpPr>
          <p:cNvPr id="8" name="TextBox 8"/>
          <p:cNvSpPr txBox="1"/>
          <p:nvPr/>
        </p:nvSpPr>
        <p:spPr>
          <a:xfrm>
            <a:off x="0" y="3992208"/>
            <a:ext cx="18288000" cy="13322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 off-odor and off taste: Results from proteolysis, lipolysis or even fermentation of lactose. </a:t>
            </a:r>
          </a:p>
        </p:txBody>
      </p:sp>
      <p:sp>
        <p:nvSpPr>
          <p:cNvPr id="9" name="TextBox 9"/>
          <p:cNvSpPr txBox="1"/>
          <p:nvPr/>
        </p:nvSpPr>
        <p:spPr>
          <a:xfrm>
            <a:off x="-324236" y="5606734"/>
            <a:ext cx="5567860"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Color changes </a:t>
            </a:r>
          </a:p>
        </p:txBody>
      </p:sp>
      <p:sp>
        <p:nvSpPr>
          <p:cNvPr id="10" name="TextBox 10"/>
          <p:cNvSpPr txBox="1"/>
          <p:nvPr/>
        </p:nvSpPr>
        <p:spPr>
          <a:xfrm>
            <a:off x="0" y="6367464"/>
            <a:ext cx="16786920" cy="33896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 Blue milk: Pseudomonas syncyanea when grow with Streptococcus lactis •</a:t>
            </a:r>
          </a:p>
          <a:p>
            <a:pPr marL="734059" lvl="1" indent="-367030">
              <a:lnSpc>
                <a:spcPts val="5439"/>
              </a:lnSpc>
              <a:buFont typeface="Arial"/>
              <a:buChar char="•"/>
            </a:pPr>
            <a:r>
              <a:rPr lang="en-US" sz="3399">
                <a:solidFill>
                  <a:srgbClr val="000000"/>
                </a:solidFill>
                <a:latin typeface="Montserrat Classic"/>
              </a:rPr>
              <a:t>Yellow milk: species of Flavobacterium.</a:t>
            </a:r>
          </a:p>
          <a:p>
            <a:pPr marL="734059" lvl="1" indent="-367030">
              <a:lnSpc>
                <a:spcPts val="5439"/>
              </a:lnSpc>
              <a:buFont typeface="Arial"/>
              <a:buChar char="•"/>
            </a:pPr>
            <a:r>
              <a:rPr lang="en-US" sz="3399">
                <a:solidFill>
                  <a:srgbClr val="000000"/>
                </a:solidFill>
                <a:latin typeface="Montserrat Classic"/>
              </a:rPr>
              <a:t>Red milk: Serratia marcescens .</a:t>
            </a:r>
          </a:p>
          <a:p>
            <a:pPr marL="734059" lvl="1" indent="-367030">
              <a:lnSpc>
                <a:spcPts val="5439"/>
              </a:lnSpc>
              <a:buFont typeface="Arial"/>
              <a:buChar char="•"/>
            </a:pPr>
            <a:r>
              <a:rPr lang="en-US" sz="3399">
                <a:solidFill>
                  <a:srgbClr val="000000"/>
                </a:solidFill>
                <a:latin typeface="Montserrat Classic"/>
              </a:rPr>
              <a:t>Brown milk: Pseudomonas putrefaciens</a:t>
            </a:r>
          </a:p>
          <a:p>
            <a:pPr>
              <a:lnSpc>
                <a:spcPts val="5439"/>
              </a:lnSpc>
            </a:pPr>
            <a:endParaRPr lang="en-US" sz="3399">
              <a:solidFill>
                <a:srgbClr val="000000"/>
              </a:solidFill>
              <a:latin typeface="Montserrat Class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14518" y="1787153"/>
            <a:ext cx="17268043" cy="40754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Fruits and vegetables are susceptible to diseases caused by bacteria and fungi before ripening, transmitted during harvesting, collection, and transport, and contaminated with animal manure and sewage waste for fertilization. These bacteria include Achrombacter, Aerobacter, Alcaligenes, Bacillus, Chromobacterium, Flavobacterium, Lactobacillus, Leuconostoc, Micrococcus, Pseudomonas, Sarcina, and pathogenic bacteria.</a:t>
            </a:r>
          </a:p>
        </p:txBody>
      </p:sp>
      <p:sp>
        <p:nvSpPr>
          <p:cNvPr id="6" name="TextBox 6"/>
          <p:cNvSpPr txBox="1"/>
          <p:nvPr/>
        </p:nvSpPr>
        <p:spPr>
          <a:xfrm>
            <a:off x="560044" y="501913"/>
            <a:ext cx="8388496" cy="1332230"/>
          </a:xfrm>
          <a:prstGeom prst="rect">
            <a:avLst/>
          </a:prstGeom>
        </p:spPr>
        <p:txBody>
          <a:bodyPr lIns="0" tIns="0" rIns="0" bIns="0" rtlCol="0" anchor="t">
            <a:spAutoFit/>
          </a:bodyPr>
          <a:lstStyle/>
          <a:p>
            <a:pPr algn="ctr">
              <a:lnSpc>
                <a:spcPts val="5439"/>
              </a:lnSpc>
            </a:pPr>
            <a:r>
              <a:rPr lang="en-US" sz="3399">
                <a:solidFill>
                  <a:srgbClr val="FF3131"/>
                </a:solidFill>
                <a:latin typeface="Montserrat Classic"/>
              </a:rPr>
              <a:t>Microbiology of Fruits &amp; Vegetables</a:t>
            </a:r>
          </a:p>
          <a:p>
            <a:pPr algn="ctr">
              <a:lnSpc>
                <a:spcPts val="5439"/>
              </a:lnSpc>
              <a:spcBef>
                <a:spcPct val="0"/>
              </a:spcBef>
            </a:pPr>
            <a:endParaRPr lang="en-US" sz="3399">
              <a:solidFill>
                <a:srgbClr val="FF3131"/>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14518" y="1418703"/>
            <a:ext cx="17268043" cy="81902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There are three factors that spoil fruits and vegetables: </a:t>
            </a:r>
          </a:p>
          <a:p>
            <a:pPr>
              <a:lnSpc>
                <a:spcPts val="5439"/>
              </a:lnSpc>
            </a:pPr>
            <a:r>
              <a:rPr lang="en-US" sz="3399">
                <a:solidFill>
                  <a:srgbClr val="000000"/>
                </a:solidFill>
                <a:latin typeface="Montserrat Classic"/>
              </a:rPr>
              <a:t>1- The physical factors, which are summarized by the damage caused to fruits and vegetables due to being attacked by animals, birds and insects or as a result of wind, drought or sunlight, and this damage helps to infect them with micro-organisms.</a:t>
            </a:r>
          </a:p>
          <a:p>
            <a:pPr>
              <a:lnSpc>
                <a:spcPts val="5439"/>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 2- Enzymatic activity that continues even after reaping the fruits Where plant cells continue to respiration and perform their vital functions, as in bananas. </a:t>
            </a:r>
          </a:p>
          <a:p>
            <a:pPr>
              <a:lnSpc>
                <a:spcPts val="5439"/>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3- Microbial spoilage is due to the action of pathogenic microorganisms affecting the stems, leaves and fruits, or the organisms that decompose fruits and vegetables causing spoil and damage them</a:t>
            </a:r>
          </a:p>
        </p:txBody>
      </p:sp>
      <p:sp>
        <p:nvSpPr>
          <p:cNvPr id="6" name="TextBox 6"/>
          <p:cNvSpPr txBox="1"/>
          <p:nvPr/>
        </p:nvSpPr>
        <p:spPr>
          <a:xfrm>
            <a:off x="560044" y="501913"/>
            <a:ext cx="8388496" cy="1332230"/>
          </a:xfrm>
          <a:prstGeom prst="rect">
            <a:avLst/>
          </a:prstGeom>
        </p:spPr>
        <p:txBody>
          <a:bodyPr lIns="0" tIns="0" rIns="0" bIns="0" rtlCol="0" anchor="t">
            <a:spAutoFit/>
          </a:bodyPr>
          <a:lstStyle/>
          <a:p>
            <a:pPr algn="ctr">
              <a:lnSpc>
                <a:spcPts val="5439"/>
              </a:lnSpc>
            </a:pPr>
            <a:r>
              <a:rPr lang="en-US" sz="3399">
                <a:solidFill>
                  <a:srgbClr val="FF3131"/>
                </a:solidFill>
                <a:latin typeface="Montserrat Classic"/>
              </a:rPr>
              <a:t>Spoilage of fruits and vegetables</a:t>
            </a:r>
          </a:p>
          <a:p>
            <a:pPr algn="ctr">
              <a:lnSpc>
                <a:spcPts val="5439"/>
              </a:lnSpc>
              <a:spcBef>
                <a:spcPct val="0"/>
              </a:spcBef>
            </a:pPr>
            <a:endParaRPr lang="en-US" sz="3399">
              <a:solidFill>
                <a:srgbClr val="FF3131"/>
              </a:solidFill>
              <a:latin typeface="Montserrat Class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14518" y="1418703"/>
            <a:ext cx="17268043" cy="7504430"/>
          </a:xfrm>
          <a:prstGeom prst="rect">
            <a:avLst/>
          </a:prstGeom>
        </p:spPr>
        <p:txBody>
          <a:bodyPr lIns="0" tIns="0" rIns="0" bIns="0" rtlCol="0" anchor="t">
            <a:spAutoFit/>
          </a:bodyPr>
          <a:lstStyle/>
          <a:p>
            <a:pPr marL="734059" lvl="1" indent="-367030">
              <a:lnSpc>
                <a:spcPts val="5439"/>
              </a:lnSpc>
              <a:buFont typeface="Arial"/>
              <a:buChar char="•"/>
            </a:pPr>
            <a:r>
              <a:rPr lang="en-US" sz="3399">
                <a:solidFill>
                  <a:srgbClr val="000000"/>
                </a:solidFill>
                <a:latin typeface="Montserrat Classic"/>
              </a:rPr>
              <a:t>while the factors that affect the spoilage of fruits and vegetables, they are</a:t>
            </a:r>
          </a:p>
          <a:p>
            <a:pPr>
              <a:lnSpc>
                <a:spcPts val="5439"/>
              </a:lnSpc>
            </a:pPr>
            <a:r>
              <a:rPr lang="en-US" sz="3399">
                <a:solidFill>
                  <a:srgbClr val="000000"/>
                </a:solidFill>
                <a:latin typeface="Montserrat Classic"/>
              </a:rPr>
              <a:t> </a:t>
            </a:r>
          </a:p>
          <a:p>
            <a:pPr>
              <a:lnSpc>
                <a:spcPts val="5439"/>
              </a:lnSpc>
            </a:pPr>
            <a:r>
              <a:rPr lang="en-US" sz="3399">
                <a:solidFill>
                  <a:srgbClr val="000000"/>
                </a:solidFill>
                <a:latin typeface="Montserrat Classic"/>
              </a:rPr>
              <a:t>1- Environmental  conditions such as temperature and humidity </a:t>
            </a:r>
          </a:p>
          <a:p>
            <a:pPr>
              <a:lnSpc>
                <a:spcPts val="5439"/>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2- The number of micro-organisms on their surface </a:t>
            </a:r>
          </a:p>
          <a:p>
            <a:pPr>
              <a:lnSpc>
                <a:spcPts val="5439"/>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3- The type of peel and the covering that surrounds them </a:t>
            </a:r>
          </a:p>
          <a:p>
            <a:pPr>
              <a:lnSpc>
                <a:spcPts val="5439"/>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4- The chemical composition of their content and pH, where fruits are often less than vegetables, where it is 2.5-5 In fruits 4.5-7 in vegetables . Molds and yeasts are most responsible for spoiling fruits and bacteria</a:t>
            </a:r>
          </a:p>
        </p:txBody>
      </p:sp>
      <p:sp>
        <p:nvSpPr>
          <p:cNvPr id="6" name="TextBox 6"/>
          <p:cNvSpPr txBox="1"/>
          <p:nvPr/>
        </p:nvSpPr>
        <p:spPr>
          <a:xfrm>
            <a:off x="560044" y="501913"/>
            <a:ext cx="8388496" cy="1332230"/>
          </a:xfrm>
          <a:prstGeom prst="rect">
            <a:avLst/>
          </a:prstGeom>
        </p:spPr>
        <p:txBody>
          <a:bodyPr lIns="0" tIns="0" rIns="0" bIns="0" rtlCol="0" anchor="t">
            <a:spAutoFit/>
          </a:bodyPr>
          <a:lstStyle/>
          <a:p>
            <a:pPr algn="ctr">
              <a:lnSpc>
                <a:spcPts val="5439"/>
              </a:lnSpc>
            </a:pPr>
            <a:r>
              <a:rPr lang="en-US" sz="3399">
                <a:solidFill>
                  <a:srgbClr val="FF3131"/>
                </a:solidFill>
                <a:latin typeface="Montserrat Classic"/>
              </a:rPr>
              <a:t>Spoilage of fruits and vegetables</a:t>
            </a:r>
          </a:p>
          <a:p>
            <a:pPr algn="ctr">
              <a:lnSpc>
                <a:spcPts val="5439"/>
              </a:lnSpc>
              <a:spcBef>
                <a:spcPct val="0"/>
              </a:spcBef>
            </a:pPr>
            <a:endParaRPr lang="en-US" sz="3399">
              <a:solidFill>
                <a:srgbClr val="FF3131"/>
              </a:solidFill>
              <a:latin typeface="Montserrat Class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14518" y="1418703"/>
            <a:ext cx="17268043" cy="7399655"/>
          </a:xfrm>
          <a:prstGeom prst="rect">
            <a:avLst/>
          </a:prstGeom>
        </p:spPr>
        <p:txBody>
          <a:bodyPr lIns="0" tIns="0" rIns="0" bIns="0" rtlCol="0" anchor="t">
            <a:spAutoFit/>
          </a:bodyPr>
          <a:lstStyle/>
          <a:p>
            <a:pPr>
              <a:lnSpc>
                <a:spcPts val="5439"/>
              </a:lnSpc>
            </a:pPr>
            <a:endParaRPr/>
          </a:p>
          <a:p>
            <a:pPr marL="734059" lvl="1" indent="-367030">
              <a:lnSpc>
                <a:spcPts val="5439"/>
              </a:lnSpc>
              <a:buFont typeface="Arial"/>
              <a:buChar char="•"/>
            </a:pPr>
            <a:r>
              <a:rPr lang="en-US" sz="3399">
                <a:solidFill>
                  <a:srgbClr val="000000"/>
                </a:solidFill>
                <a:latin typeface="Montserrat Classic"/>
              </a:rPr>
              <a:t>The following are some types of rot that affects fruits and vegetables</a:t>
            </a:r>
          </a:p>
          <a:p>
            <a:pPr>
              <a:lnSpc>
                <a:spcPts val="2080"/>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1- Bacterial soft rot (loose watery appearance with unpleasant odors especially in green) caused by Erwinia carotovora.</a:t>
            </a:r>
          </a:p>
          <a:p>
            <a:pPr>
              <a:lnSpc>
                <a:spcPts val="2880"/>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2- Rhizopus soft rot (cottony growths with black spots with suppleness) caused by Rhizopus nigricans.</a:t>
            </a:r>
          </a:p>
          <a:p>
            <a:pPr>
              <a:lnSpc>
                <a:spcPts val="2559"/>
              </a:lnSpc>
            </a:pPr>
            <a:endParaRPr lang="en-US" sz="3399">
              <a:solidFill>
                <a:srgbClr val="000000"/>
              </a:solidFill>
              <a:latin typeface="Montserrat Classic"/>
            </a:endParaRPr>
          </a:p>
          <a:p>
            <a:pPr>
              <a:lnSpc>
                <a:spcPts val="5439"/>
              </a:lnSpc>
            </a:pPr>
            <a:r>
              <a:rPr lang="en-US" sz="3399">
                <a:solidFill>
                  <a:srgbClr val="000000"/>
                </a:solidFill>
                <a:latin typeface="Montserrat Classic"/>
              </a:rPr>
              <a:t>3- Gray mold rot (a grayish stain on vegetables and fruits, caused by Botrytis cinerea.</a:t>
            </a:r>
          </a:p>
          <a:p>
            <a:pPr>
              <a:lnSpc>
                <a:spcPts val="2559"/>
              </a:lnSpc>
            </a:pPr>
            <a:endParaRPr lang="en-US" sz="3399">
              <a:solidFill>
                <a:srgbClr val="000000"/>
              </a:solidFill>
              <a:latin typeface="Montserrat Classic"/>
            </a:endParaRPr>
          </a:p>
          <a:p>
            <a:pPr>
              <a:lnSpc>
                <a:spcPts val="5439"/>
              </a:lnSpc>
            </a:pPr>
            <a:endParaRPr lang="en-US" sz="3399">
              <a:solidFill>
                <a:srgbClr val="000000"/>
              </a:solidFill>
              <a:latin typeface="Montserrat Classic"/>
            </a:endParaRPr>
          </a:p>
        </p:txBody>
      </p:sp>
      <p:sp>
        <p:nvSpPr>
          <p:cNvPr id="6" name="TextBox 6"/>
          <p:cNvSpPr txBox="1"/>
          <p:nvPr/>
        </p:nvSpPr>
        <p:spPr>
          <a:xfrm>
            <a:off x="560044" y="501913"/>
            <a:ext cx="8388496"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spoiling vegetables.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14518" y="1418703"/>
            <a:ext cx="17268043" cy="6132830"/>
          </a:xfrm>
          <a:prstGeom prst="rect">
            <a:avLst/>
          </a:prstGeom>
        </p:spPr>
        <p:txBody>
          <a:bodyPr lIns="0" tIns="0" rIns="0" bIns="0" rtlCol="0" anchor="t">
            <a:spAutoFit/>
          </a:bodyPr>
          <a:lstStyle/>
          <a:p>
            <a:pPr>
              <a:lnSpc>
                <a:spcPts val="5439"/>
              </a:lnSpc>
            </a:pPr>
            <a:endParaRPr dirty="0"/>
          </a:p>
          <a:p>
            <a:pPr>
              <a:lnSpc>
                <a:spcPts val="5439"/>
              </a:lnSpc>
            </a:pPr>
            <a:r>
              <a:rPr lang="en-US" sz="3399" dirty="0">
                <a:solidFill>
                  <a:srgbClr val="000000"/>
                </a:solidFill>
                <a:latin typeface="Montserrat Classic"/>
              </a:rPr>
              <a:t>4- Downy Mildew (a sticky lumbar growth) caused by </a:t>
            </a:r>
            <a:r>
              <a:rPr lang="en-US" sz="3399" dirty="0" err="1">
                <a:solidFill>
                  <a:srgbClr val="000000"/>
                </a:solidFill>
                <a:latin typeface="Montserrat Classic"/>
              </a:rPr>
              <a:t>Phytophthera</a:t>
            </a:r>
            <a:r>
              <a:rPr lang="en-US" sz="3399" dirty="0">
                <a:solidFill>
                  <a:srgbClr val="000000"/>
                </a:solidFill>
                <a:latin typeface="Montserrat Classic"/>
              </a:rPr>
              <a:t>, </a:t>
            </a:r>
            <a:r>
              <a:rPr lang="en-US" sz="3399" dirty="0" err="1">
                <a:solidFill>
                  <a:srgbClr val="000000"/>
                </a:solidFill>
                <a:latin typeface="Montserrat Classic"/>
              </a:rPr>
              <a:t>Bremia</a:t>
            </a:r>
            <a:r>
              <a:rPr lang="en-US" sz="3399" dirty="0">
                <a:solidFill>
                  <a:srgbClr val="000000"/>
                </a:solidFill>
                <a:latin typeface="Montserrat Classic"/>
              </a:rPr>
              <a:t>.</a:t>
            </a:r>
          </a:p>
          <a:p>
            <a:pPr>
              <a:lnSpc>
                <a:spcPts val="5439"/>
              </a:lnSpc>
            </a:pPr>
            <a:endParaRPr lang="en-US" sz="3399" dirty="0">
              <a:solidFill>
                <a:srgbClr val="000000"/>
              </a:solidFill>
              <a:latin typeface="Montserrat Classic"/>
            </a:endParaRPr>
          </a:p>
          <a:p>
            <a:pPr>
              <a:lnSpc>
                <a:spcPts val="5439"/>
              </a:lnSpc>
            </a:pPr>
            <a:r>
              <a:rPr lang="en-US" sz="3399" dirty="0">
                <a:solidFill>
                  <a:srgbClr val="000000"/>
                </a:solidFill>
                <a:latin typeface="Montserrat Classic"/>
              </a:rPr>
              <a:t>5- </a:t>
            </a:r>
            <a:r>
              <a:rPr lang="en-US" sz="3399" dirty="0" err="1">
                <a:solidFill>
                  <a:srgbClr val="000000"/>
                </a:solidFill>
                <a:latin typeface="Montserrat Classic"/>
              </a:rPr>
              <a:t>Anthracose</a:t>
            </a:r>
            <a:r>
              <a:rPr lang="en-US" sz="3399" dirty="0">
                <a:solidFill>
                  <a:srgbClr val="000000"/>
                </a:solidFill>
                <a:latin typeface="Montserrat Classic"/>
              </a:rPr>
              <a:t> (stained in fruits and vegetables), caused by </a:t>
            </a:r>
            <a:r>
              <a:rPr lang="en-US" sz="3399" dirty="0" err="1">
                <a:solidFill>
                  <a:srgbClr val="000000"/>
                </a:solidFill>
                <a:latin typeface="Montserrat Classic"/>
              </a:rPr>
              <a:t>Colletotrichum</a:t>
            </a:r>
            <a:r>
              <a:rPr lang="en-US" sz="3399" dirty="0">
                <a:solidFill>
                  <a:srgbClr val="000000"/>
                </a:solidFill>
                <a:latin typeface="Montserrat Classic"/>
              </a:rPr>
              <a:t>, </a:t>
            </a:r>
            <a:r>
              <a:rPr lang="en-US" sz="3399" dirty="0" err="1">
                <a:solidFill>
                  <a:srgbClr val="000000"/>
                </a:solidFill>
                <a:latin typeface="Montserrat Classic"/>
              </a:rPr>
              <a:t>Lindemuthianium</a:t>
            </a:r>
            <a:r>
              <a:rPr lang="en-US" sz="3399" dirty="0">
                <a:solidFill>
                  <a:srgbClr val="000000"/>
                </a:solidFill>
                <a:latin typeface="Montserrat Classic"/>
              </a:rPr>
              <a:t>.</a:t>
            </a:r>
          </a:p>
          <a:p>
            <a:pPr>
              <a:lnSpc>
                <a:spcPts val="5439"/>
              </a:lnSpc>
            </a:pPr>
            <a:endParaRPr lang="en-US" sz="3399" dirty="0">
              <a:solidFill>
                <a:srgbClr val="000000"/>
              </a:solidFill>
              <a:latin typeface="Montserrat Classic"/>
            </a:endParaRPr>
          </a:p>
          <a:p>
            <a:pPr>
              <a:lnSpc>
                <a:spcPts val="5439"/>
              </a:lnSpc>
            </a:pPr>
            <a:r>
              <a:rPr lang="en-US" sz="3399" dirty="0">
                <a:solidFill>
                  <a:srgbClr val="000000"/>
                </a:solidFill>
                <a:latin typeface="Montserrat Classic"/>
              </a:rPr>
              <a:t>6- Souring or sliminess caused by bacteria such as </a:t>
            </a:r>
            <a:r>
              <a:rPr lang="en-US" sz="3399" i="1" dirty="0">
                <a:solidFill>
                  <a:srgbClr val="000000"/>
                </a:solidFill>
                <a:latin typeface="Montserrat Classic"/>
              </a:rPr>
              <a:t>Lactobacillus</a:t>
            </a:r>
            <a:r>
              <a:rPr lang="en-US" sz="3399" dirty="0">
                <a:solidFill>
                  <a:srgbClr val="000000"/>
                </a:solidFill>
                <a:latin typeface="Montserrat Classic"/>
              </a:rPr>
              <a:t>, coliform, and Pseudomonas.</a:t>
            </a:r>
          </a:p>
          <a:p>
            <a:pPr>
              <a:lnSpc>
                <a:spcPts val="5439"/>
              </a:lnSpc>
            </a:pPr>
            <a:endParaRPr lang="en-US" sz="3399" dirty="0">
              <a:solidFill>
                <a:srgbClr val="000000"/>
              </a:solidFill>
              <a:latin typeface="Montserrat Classic"/>
            </a:endParaRPr>
          </a:p>
        </p:txBody>
      </p:sp>
      <p:sp>
        <p:nvSpPr>
          <p:cNvPr id="6" name="TextBox 6"/>
          <p:cNvSpPr txBox="1"/>
          <p:nvPr/>
        </p:nvSpPr>
        <p:spPr>
          <a:xfrm>
            <a:off x="560044" y="501913"/>
            <a:ext cx="8388496" cy="646430"/>
          </a:xfrm>
          <a:prstGeom prst="rect">
            <a:avLst/>
          </a:prstGeom>
        </p:spPr>
        <p:txBody>
          <a:bodyPr lIns="0" tIns="0" rIns="0" bIns="0" rtlCol="0" anchor="t">
            <a:spAutoFit/>
          </a:bodyPr>
          <a:lstStyle/>
          <a:p>
            <a:pPr algn="ctr">
              <a:lnSpc>
                <a:spcPts val="5439"/>
              </a:lnSpc>
              <a:spcBef>
                <a:spcPct val="0"/>
              </a:spcBef>
            </a:pPr>
            <a:r>
              <a:rPr lang="en-US" sz="3399">
                <a:solidFill>
                  <a:srgbClr val="FF3131"/>
                </a:solidFill>
                <a:latin typeface="Montserrat Classic"/>
              </a:rPr>
              <a:t>spoiling vegetables.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08728">
            <a:off x="6461224" y="-4582532"/>
            <a:ext cx="15887340" cy="15887340"/>
          </a:xfrm>
          <a:custGeom>
            <a:avLst/>
            <a:gdLst/>
            <a:ahLst/>
            <a:cxnLst/>
            <a:rect l="l" t="t" r="r" b="b"/>
            <a:pathLst>
              <a:path w="15887340" h="15887340">
                <a:moveTo>
                  <a:pt x="0" y="0"/>
                </a:moveTo>
                <a:lnTo>
                  <a:pt x="15887341" y="0"/>
                </a:lnTo>
                <a:lnTo>
                  <a:pt x="15887341" y="15887340"/>
                </a:lnTo>
                <a:lnTo>
                  <a:pt x="0" y="1588734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3" name="Freeform 3"/>
          <p:cNvSpPr/>
          <p:nvPr/>
        </p:nvSpPr>
        <p:spPr>
          <a:xfrm rot="148401" flipH="1">
            <a:off x="15297701" y="384797"/>
            <a:ext cx="6729406" cy="5469172"/>
          </a:xfrm>
          <a:custGeom>
            <a:avLst/>
            <a:gdLst/>
            <a:ahLst/>
            <a:cxnLst/>
            <a:rect l="l" t="t" r="r" b="b"/>
            <a:pathLst>
              <a:path w="6729406" h="5469172">
                <a:moveTo>
                  <a:pt x="6729406" y="0"/>
                </a:moveTo>
                <a:lnTo>
                  <a:pt x="0" y="0"/>
                </a:lnTo>
                <a:lnTo>
                  <a:pt x="0" y="5469172"/>
                </a:lnTo>
                <a:lnTo>
                  <a:pt x="6729406" y="5469172"/>
                </a:lnTo>
                <a:lnTo>
                  <a:pt x="672940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2301">
            <a:off x="-5072607" y="6650746"/>
            <a:ext cx="11928886" cy="8231043"/>
          </a:xfrm>
          <a:custGeom>
            <a:avLst/>
            <a:gdLst/>
            <a:ahLst/>
            <a:cxnLst/>
            <a:rect l="l" t="t" r="r" b="b"/>
            <a:pathLst>
              <a:path w="11928886" h="8231043">
                <a:moveTo>
                  <a:pt x="0" y="0"/>
                </a:moveTo>
                <a:lnTo>
                  <a:pt x="11928886" y="0"/>
                </a:lnTo>
                <a:lnTo>
                  <a:pt x="11928886" y="8231043"/>
                </a:lnTo>
                <a:lnTo>
                  <a:pt x="0" y="823104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99780" y="1212371"/>
            <a:ext cx="17268043" cy="8876030"/>
          </a:xfrm>
          <a:prstGeom prst="rect">
            <a:avLst/>
          </a:prstGeom>
        </p:spPr>
        <p:txBody>
          <a:bodyPr lIns="0" tIns="0" rIns="0" bIns="0" rtlCol="0" anchor="t">
            <a:spAutoFit/>
          </a:bodyPr>
          <a:lstStyle/>
          <a:p>
            <a:pPr>
              <a:lnSpc>
                <a:spcPts val="5439"/>
              </a:lnSpc>
            </a:pPr>
            <a:endParaRPr/>
          </a:p>
          <a:p>
            <a:pPr marL="734059" lvl="1" indent="-367030">
              <a:lnSpc>
                <a:spcPts val="5439"/>
              </a:lnSpc>
              <a:buFont typeface="Arial"/>
              <a:buChar char="•"/>
            </a:pPr>
            <a:r>
              <a:rPr lang="en-US" sz="3399">
                <a:solidFill>
                  <a:srgbClr val="000000"/>
                </a:solidFill>
                <a:latin typeface="Montserrat Classic"/>
              </a:rPr>
              <a:t>Dried fruits and vegetables are spoiled by molds that can grow with little water activity and xerophilic molds such as Aspergillus glaucus, as well as high osmophilic yeasts spoil dried fruits and vegetables </a:t>
            </a:r>
          </a:p>
          <a:p>
            <a:pPr>
              <a:lnSpc>
                <a:spcPts val="5439"/>
              </a:lnSpc>
            </a:pPr>
            <a:endParaRPr lang="en-US" sz="3399">
              <a:solidFill>
                <a:srgbClr val="000000"/>
              </a:solidFill>
              <a:latin typeface="Montserrat Classic"/>
            </a:endParaRPr>
          </a:p>
          <a:p>
            <a:pPr marL="734059" lvl="1" indent="-367030">
              <a:lnSpc>
                <a:spcPts val="5439"/>
              </a:lnSpc>
              <a:buFont typeface="Arial"/>
              <a:buChar char="•"/>
            </a:pPr>
            <a:r>
              <a:rPr lang="en-US" sz="3399">
                <a:solidFill>
                  <a:srgbClr val="000000"/>
                </a:solidFill>
                <a:latin typeface="Montserrat Classic"/>
              </a:rPr>
              <a:t>such as Saccharomyces rouxii and Zygosaccharomyceces.</a:t>
            </a:r>
          </a:p>
          <a:p>
            <a:pPr>
              <a:lnSpc>
                <a:spcPts val="5439"/>
              </a:lnSpc>
            </a:pPr>
            <a:endParaRPr lang="en-US" sz="3399">
              <a:solidFill>
                <a:srgbClr val="000000"/>
              </a:solidFill>
              <a:latin typeface="Montserrat Classic"/>
            </a:endParaRPr>
          </a:p>
          <a:p>
            <a:pPr marL="734059" lvl="1" indent="-367030">
              <a:lnSpc>
                <a:spcPts val="5439"/>
              </a:lnSpc>
              <a:buFont typeface="Arial"/>
              <a:buChar char="•"/>
            </a:pPr>
            <a:r>
              <a:rPr lang="en-US" sz="3399">
                <a:solidFill>
                  <a:srgbClr val="000000"/>
                </a:solidFill>
                <a:latin typeface="Montserrat Classic"/>
              </a:rPr>
              <a:t> As for frozen fruits, they spoil as a result of the growth of some yeasts and molds that grow at the degree of freezing .</a:t>
            </a:r>
          </a:p>
          <a:p>
            <a:pPr>
              <a:lnSpc>
                <a:spcPts val="5439"/>
              </a:lnSpc>
            </a:pPr>
            <a:endParaRPr lang="en-US" sz="3399">
              <a:solidFill>
                <a:srgbClr val="000000"/>
              </a:solidFill>
              <a:latin typeface="Montserrat Classic"/>
            </a:endParaRPr>
          </a:p>
          <a:p>
            <a:pPr marL="734059" lvl="1" indent="-367030">
              <a:lnSpc>
                <a:spcPts val="5439"/>
              </a:lnSpc>
              <a:buFont typeface="Arial"/>
              <a:buChar char="•"/>
            </a:pPr>
            <a:r>
              <a:rPr lang="en-US" sz="3399">
                <a:solidFill>
                  <a:srgbClr val="000000"/>
                </a:solidFill>
                <a:latin typeface="Montserrat Classic"/>
              </a:rPr>
              <a:t>such as Penicillium, Mucor, Geotrichum, Cladosporium, Candida, Saccharomyces.</a:t>
            </a:r>
          </a:p>
          <a:p>
            <a:pPr>
              <a:lnSpc>
                <a:spcPts val="5439"/>
              </a:lnSpc>
            </a:pPr>
            <a:endParaRPr lang="en-US" sz="3399">
              <a:solidFill>
                <a:srgbClr val="000000"/>
              </a:solidFill>
              <a:latin typeface="Montserrat Classic"/>
            </a:endParaRPr>
          </a:p>
        </p:txBody>
      </p:sp>
      <p:sp>
        <p:nvSpPr>
          <p:cNvPr id="6" name="TextBox 6"/>
          <p:cNvSpPr txBox="1"/>
          <p:nvPr/>
        </p:nvSpPr>
        <p:spPr>
          <a:xfrm>
            <a:off x="560044" y="501913"/>
            <a:ext cx="11203451" cy="1332230"/>
          </a:xfrm>
          <a:prstGeom prst="rect">
            <a:avLst/>
          </a:prstGeom>
        </p:spPr>
        <p:txBody>
          <a:bodyPr lIns="0" tIns="0" rIns="0" bIns="0" rtlCol="0" anchor="t">
            <a:spAutoFit/>
          </a:bodyPr>
          <a:lstStyle/>
          <a:p>
            <a:pPr algn="ctr">
              <a:lnSpc>
                <a:spcPts val="5439"/>
              </a:lnSpc>
            </a:pPr>
            <a:r>
              <a:rPr lang="en-US" sz="3399">
                <a:solidFill>
                  <a:srgbClr val="FF3131"/>
                </a:solidFill>
                <a:latin typeface="Montserrat Classic"/>
              </a:rPr>
              <a:t>Spoilage of frozen and dried fruit and vegetables</a:t>
            </a:r>
          </a:p>
          <a:p>
            <a:pPr algn="ctr">
              <a:lnSpc>
                <a:spcPts val="5439"/>
              </a:lnSpc>
              <a:spcBef>
                <a:spcPct val="0"/>
              </a:spcBef>
            </a:pPr>
            <a:endParaRPr lang="en-US" sz="3399">
              <a:solidFill>
                <a:srgbClr val="FF3131"/>
              </a:solidFill>
              <a:latin typeface="Montserrat Class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Custom</PresentationFormat>
  <Paragraphs>75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TT Chocolates Bold</vt:lpstr>
      <vt:lpstr>Calibri</vt:lpstr>
      <vt:lpstr>Questrial</vt:lpstr>
      <vt:lpstr>Arial</vt:lpstr>
      <vt:lpstr>Poppins Bold</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cp:lastModifiedBy>saadmahdi saadmahdi</cp:lastModifiedBy>
  <cp:revision>3</cp:revision>
  <dcterms:created xsi:type="dcterms:W3CDTF">2006-08-16T00:00:00Z</dcterms:created>
  <dcterms:modified xsi:type="dcterms:W3CDTF">2024-03-20T12:14:09Z</dcterms:modified>
  <dc:identifier>DAFy4dOMNns</dc:identifier>
</cp:coreProperties>
</file>